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66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63F6F3-B899-47EE-9484-4B7FBEF05A85}" type="datetimeFigureOut">
              <a:rPr lang="id-ID" smtClean="0"/>
              <a:t>22/11/2011</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443F41-27E1-402A-9EBE-7E6D56054186}" type="slidenum">
              <a:rPr lang="id-ID" smtClean="0"/>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5443F41-27E1-402A-9EBE-7E6D56054186}" type="slidenum">
              <a:rPr lang="id-ID" smtClean="0"/>
              <a:t>1</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4024C78-4054-4947-B6A6-5AB7342ABF59}" type="datetimeFigureOut">
              <a:rPr lang="id-ID" smtClean="0"/>
              <a:pPr/>
              <a:t>22/11/2011</a:t>
            </a:fld>
            <a:endParaRPr lang="id-ID"/>
          </a:p>
        </p:txBody>
      </p:sp>
      <p:sp>
        <p:nvSpPr>
          <p:cNvPr id="17" name="Footer Placeholder 16"/>
          <p:cNvSpPr>
            <a:spLocks noGrp="1"/>
          </p:cNvSpPr>
          <p:nvPr>
            <p:ph type="ftr" sz="quarter" idx="11"/>
          </p:nvPr>
        </p:nvSpPr>
        <p:spPr>
          <a:xfrm>
            <a:off x="5410200" y="4205288"/>
            <a:ext cx="1295400" cy="457200"/>
          </a:xfrm>
        </p:spPr>
        <p:txBody>
          <a:bodyPr/>
          <a:lstStyle/>
          <a:p>
            <a:endParaRPr lang="id-ID"/>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34F0D2A-666A-4189-A740-AF95A607AF85}"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024C78-4054-4947-B6A6-5AB7342ABF59}" type="datetimeFigureOut">
              <a:rPr lang="id-ID" smtClean="0"/>
              <a:pPr/>
              <a:t>22/11/2011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34F0D2A-666A-4189-A740-AF95A607AF85}"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024C78-4054-4947-B6A6-5AB7342ABF59}" type="datetimeFigureOut">
              <a:rPr lang="id-ID" smtClean="0"/>
              <a:pPr/>
              <a:t>22/11/2011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34F0D2A-666A-4189-A740-AF95A607AF85}"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024C78-4054-4947-B6A6-5AB7342ABF59}" type="datetimeFigureOut">
              <a:rPr lang="id-ID" smtClean="0"/>
              <a:pPr/>
              <a:t>22/11/2011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34F0D2A-666A-4189-A740-AF95A607AF85}"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4024C78-4054-4947-B6A6-5AB7342ABF59}" type="datetimeFigureOut">
              <a:rPr lang="id-ID" smtClean="0"/>
              <a:pPr/>
              <a:t>22/11/2011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34F0D2A-666A-4189-A740-AF95A607AF85}"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4024C78-4054-4947-B6A6-5AB7342ABF59}" type="datetimeFigureOut">
              <a:rPr lang="id-ID" smtClean="0"/>
              <a:pPr/>
              <a:t>22/11/2011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34F0D2A-666A-4189-A740-AF95A607AF85}"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4024C78-4054-4947-B6A6-5AB7342ABF59}" type="datetimeFigureOut">
              <a:rPr lang="id-ID" smtClean="0"/>
              <a:pPr/>
              <a:t>22/11/2011</a:t>
            </a:fld>
            <a:endParaRPr lang="id-ID"/>
          </a:p>
        </p:txBody>
      </p:sp>
      <p:sp>
        <p:nvSpPr>
          <p:cNvPr id="27" name="Slide Number Placeholder 26"/>
          <p:cNvSpPr>
            <a:spLocks noGrp="1"/>
          </p:cNvSpPr>
          <p:nvPr>
            <p:ph type="sldNum" sz="quarter" idx="11"/>
          </p:nvPr>
        </p:nvSpPr>
        <p:spPr/>
        <p:txBody>
          <a:bodyPr rtlCol="0"/>
          <a:lstStyle/>
          <a:p>
            <a:fld id="{C34F0D2A-666A-4189-A740-AF95A607AF85}" type="slidenum">
              <a:rPr lang="id-ID" smtClean="0"/>
              <a:pPr/>
              <a:t>‹#›</a:t>
            </a:fld>
            <a:endParaRPr lang="id-ID"/>
          </a:p>
        </p:txBody>
      </p:sp>
      <p:sp>
        <p:nvSpPr>
          <p:cNvPr id="28" name="Footer Placeholder 27"/>
          <p:cNvSpPr>
            <a:spLocks noGrp="1"/>
          </p:cNvSpPr>
          <p:nvPr>
            <p:ph type="ftr" sz="quarter" idx="12"/>
          </p:nvPr>
        </p:nvSpPr>
        <p:spPr/>
        <p:txBody>
          <a:bodyPr rtlCol="0"/>
          <a:lstStyle/>
          <a:p>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4024C78-4054-4947-B6A6-5AB7342ABF59}" type="datetimeFigureOut">
              <a:rPr lang="id-ID" smtClean="0"/>
              <a:pPr/>
              <a:t>22/11/2011</a:t>
            </a:fld>
            <a:endParaRPr lang="id-ID"/>
          </a:p>
        </p:txBody>
      </p:sp>
      <p:sp>
        <p:nvSpPr>
          <p:cNvPr id="4" name="Footer Placeholder 3"/>
          <p:cNvSpPr>
            <a:spLocks noGrp="1"/>
          </p:cNvSpPr>
          <p:nvPr>
            <p:ph type="ftr" sz="quarter" idx="11"/>
          </p:nvPr>
        </p:nvSpPr>
        <p:spPr>
          <a:xfrm>
            <a:off x="5257800" y="612648"/>
            <a:ext cx="1325880" cy="457200"/>
          </a:xfrm>
        </p:spPr>
        <p:txBody>
          <a:bodyPr/>
          <a:lstStyle/>
          <a:p>
            <a:endParaRPr lang="id-ID"/>
          </a:p>
        </p:txBody>
      </p:sp>
      <p:sp>
        <p:nvSpPr>
          <p:cNvPr id="5" name="Slide Number Placeholder 4"/>
          <p:cNvSpPr>
            <a:spLocks noGrp="1"/>
          </p:cNvSpPr>
          <p:nvPr>
            <p:ph type="sldNum" sz="quarter" idx="12"/>
          </p:nvPr>
        </p:nvSpPr>
        <p:spPr>
          <a:xfrm>
            <a:off x="8174736" y="2272"/>
            <a:ext cx="762000" cy="365760"/>
          </a:xfrm>
        </p:spPr>
        <p:txBody>
          <a:bodyPr/>
          <a:lstStyle/>
          <a:p>
            <a:fld id="{C34F0D2A-666A-4189-A740-AF95A607AF85}"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024C78-4054-4947-B6A6-5AB7342ABF59}" type="datetimeFigureOut">
              <a:rPr lang="id-ID" smtClean="0"/>
              <a:pPr/>
              <a:t>22/11/2011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C34F0D2A-666A-4189-A740-AF95A607AF85}"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4024C78-4054-4947-B6A6-5AB7342ABF59}" type="datetimeFigureOut">
              <a:rPr lang="id-ID" smtClean="0"/>
              <a:pPr/>
              <a:t>22/11/2011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34F0D2A-666A-4189-A740-AF95A607AF85}"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4024C78-4054-4947-B6A6-5AB7342ABF59}" type="datetimeFigureOut">
              <a:rPr lang="id-ID" smtClean="0"/>
              <a:pPr/>
              <a:t>22/11/2011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34F0D2A-666A-4189-A740-AF95A607AF85}"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4024C78-4054-4947-B6A6-5AB7342ABF59}" type="datetimeFigureOut">
              <a:rPr lang="id-ID" smtClean="0"/>
              <a:pPr/>
              <a:t>22/11/2011</a:t>
            </a:fld>
            <a:endParaRPr lang="id-ID"/>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id-ID"/>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34F0D2A-666A-4189-A740-AF95A607AF85}"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Metode untuk Menentukan Nilai Kompensasi</a:t>
            </a:r>
            <a:endParaRPr lang="id-ID" dirty="0"/>
          </a:p>
        </p:txBody>
      </p:sp>
      <p:sp>
        <p:nvSpPr>
          <p:cNvPr id="3" name="Subtitle 2"/>
          <p:cNvSpPr>
            <a:spLocks noGrp="1"/>
          </p:cNvSpPr>
          <p:nvPr>
            <p:ph type="subTitle" idx="1"/>
          </p:nvPr>
        </p:nvSpPr>
        <p:spPr/>
        <p:txBody>
          <a:bodyPr/>
          <a:lstStyle/>
          <a:p>
            <a:r>
              <a:rPr lang="id-ID" dirty="0" smtClean="0"/>
              <a:t>Rizal Bahtiar, S.Pi, M.Si</a:t>
            </a: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1066800"/>
          </a:xfrm>
        </p:spPr>
        <p:txBody>
          <a:bodyPr/>
          <a:lstStyle/>
          <a:p>
            <a:r>
              <a:rPr lang="id-ID" dirty="0" smtClean="0"/>
              <a:t>Factor Income Method</a:t>
            </a:r>
            <a:endParaRPr lang="id-ID" dirty="0"/>
          </a:p>
        </p:txBody>
      </p:sp>
      <p:sp>
        <p:nvSpPr>
          <p:cNvPr id="3" name="Content Placeholder 2"/>
          <p:cNvSpPr>
            <a:spLocks noGrp="1"/>
          </p:cNvSpPr>
          <p:nvPr>
            <p:ph idx="1"/>
          </p:nvPr>
        </p:nvSpPr>
        <p:spPr>
          <a:xfrm>
            <a:off x="457200" y="1714488"/>
            <a:ext cx="8229600" cy="4860048"/>
          </a:xfrm>
        </p:spPr>
        <p:txBody>
          <a:bodyPr/>
          <a:lstStyle/>
          <a:p>
            <a:r>
              <a:rPr lang="id-ID" dirty="0" smtClean="0"/>
              <a:t>Pendekatan factor income method hanya dapat digunakan pada kondisi dimana nilai primer dari sumberdaya yang rusak mempengaruhi biaya produksi SDAL yang lebih tinggi nilainya.</a:t>
            </a:r>
          </a:p>
          <a:p>
            <a:r>
              <a:rPr lang="id-ID" dirty="0" smtClean="0"/>
              <a:t>Untuk menggunakan metode ini dibutuhkan pemahaman menyeluruh dari input dalam proses produksi dan bagaimana input ini mempengaruhi biaya produksi.</a:t>
            </a:r>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1066800"/>
          </a:xfrm>
        </p:spPr>
        <p:txBody>
          <a:bodyPr/>
          <a:lstStyle/>
          <a:p>
            <a:r>
              <a:rPr lang="id-ID" dirty="0" smtClean="0"/>
              <a:t>Contingent Valuation Method</a:t>
            </a:r>
            <a:endParaRPr lang="id-ID" dirty="0"/>
          </a:p>
        </p:txBody>
      </p:sp>
      <p:sp>
        <p:nvSpPr>
          <p:cNvPr id="3" name="Content Placeholder 2"/>
          <p:cNvSpPr>
            <a:spLocks noGrp="1"/>
          </p:cNvSpPr>
          <p:nvPr>
            <p:ph idx="1"/>
          </p:nvPr>
        </p:nvSpPr>
        <p:spPr>
          <a:xfrm>
            <a:off x="457200" y="1714488"/>
            <a:ext cx="8229600" cy="4860048"/>
          </a:xfrm>
        </p:spPr>
        <p:txBody>
          <a:bodyPr>
            <a:normAutofit fontScale="92500"/>
          </a:bodyPr>
          <a:lstStyle/>
          <a:p>
            <a:r>
              <a:rPr lang="id-ID" dirty="0" smtClean="0"/>
              <a:t>CV method menggunakan teknik survey untuk secara langsung mendapatkan informasi individual WTP dari SDAL yang tidak ada di pasar.</a:t>
            </a:r>
          </a:p>
          <a:p>
            <a:r>
              <a:rPr lang="id-ID" dirty="0" smtClean="0"/>
              <a:t>Komponen pendekatan ini termasuk mengembangkan contigent market yang menyediakan deskripsi barang dan jasa yang dinilai kepada respondet, mengembangkan framework institusional dimana barang akan tersedia, mengkreasikan cara pembayaran hipotesis dan memberi kesempatan responden untuk menentukan sendiri nilai barang dan jasa yang rusak</a:t>
            </a:r>
            <a:endParaRPr lang="id-ID"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1066800"/>
          </a:xfrm>
        </p:spPr>
        <p:txBody>
          <a:bodyPr/>
          <a:lstStyle/>
          <a:p>
            <a:r>
              <a:rPr lang="id-ID" dirty="0" smtClean="0"/>
              <a:t>Step Studi CV</a:t>
            </a:r>
            <a:endParaRPr lang="id-ID" dirty="0"/>
          </a:p>
        </p:txBody>
      </p:sp>
      <p:sp>
        <p:nvSpPr>
          <p:cNvPr id="3" name="Content Placeholder 2"/>
          <p:cNvSpPr>
            <a:spLocks noGrp="1"/>
          </p:cNvSpPr>
          <p:nvPr>
            <p:ph idx="1"/>
          </p:nvPr>
        </p:nvSpPr>
        <p:spPr>
          <a:xfrm>
            <a:off x="457200" y="1857364"/>
            <a:ext cx="8229600" cy="4717172"/>
          </a:xfrm>
        </p:spPr>
        <p:txBody>
          <a:bodyPr>
            <a:normAutofit lnSpcReduction="10000"/>
          </a:bodyPr>
          <a:lstStyle/>
          <a:p>
            <a:r>
              <a:rPr lang="id-ID" dirty="0" smtClean="0"/>
              <a:t>Membangun instrumen survey awal</a:t>
            </a:r>
          </a:p>
          <a:p>
            <a:r>
              <a:rPr lang="id-ID" dirty="0" smtClean="0"/>
              <a:t>Melakukan kelompok fokus untuk melihat pengetahuan masyarakat mengenai barang dan jasa yang dinilai</a:t>
            </a:r>
          </a:p>
          <a:p>
            <a:r>
              <a:rPr lang="id-ID" dirty="0" smtClean="0"/>
              <a:t>Melakukan interview individual untuk pretest intrumen survey</a:t>
            </a:r>
          </a:p>
          <a:p>
            <a:r>
              <a:rPr lang="id-ID" dirty="0" smtClean="0"/>
              <a:t>Mengimplementasikan pilot test lapangan intrumen</a:t>
            </a:r>
          </a:p>
          <a:p>
            <a:r>
              <a:rPr lang="id-ID" dirty="0" smtClean="0"/>
              <a:t>Mengimplementasikan final survey</a:t>
            </a:r>
          </a:p>
          <a:p>
            <a:r>
              <a:rPr lang="id-ID" dirty="0" smtClean="0"/>
              <a:t>Menganalisis informasi dari pilot dan final survey</a:t>
            </a:r>
            <a:endParaRPr lang="id-ID"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066800"/>
          </a:xfrm>
        </p:spPr>
        <p:txBody>
          <a:bodyPr/>
          <a:lstStyle/>
          <a:p>
            <a:r>
              <a:rPr lang="id-ID" dirty="0" smtClean="0"/>
              <a:t>Kelebihan dan Kekurangan CV</a:t>
            </a:r>
            <a:endParaRPr lang="id-ID" dirty="0"/>
          </a:p>
        </p:txBody>
      </p:sp>
      <p:sp>
        <p:nvSpPr>
          <p:cNvPr id="3" name="Content Placeholder 2"/>
          <p:cNvSpPr>
            <a:spLocks noGrp="1"/>
          </p:cNvSpPr>
          <p:nvPr>
            <p:ph idx="1"/>
          </p:nvPr>
        </p:nvSpPr>
        <p:spPr>
          <a:xfrm>
            <a:off x="457200" y="1928802"/>
            <a:ext cx="8229600" cy="4645734"/>
          </a:xfrm>
        </p:spPr>
        <p:txBody>
          <a:bodyPr/>
          <a:lstStyle/>
          <a:p>
            <a:r>
              <a:rPr lang="id-ID" dirty="0" smtClean="0"/>
              <a:t>Keuntungan dapat digunakan untuk memperoleh full range nilai yang disebabkan kejadian kontaminasi misalnya.</a:t>
            </a:r>
          </a:p>
          <a:p>
            <a:r>
              <a:rPr lang="id-ID" dirty="0" smtClean="0"/>
              <a:t>Karena metode ini adalah lebih stated values daripada observed behaviour, ini adalah merupakan metode satu-satunya yang ada untuk servive flow baik direct use and passive use</a:t>
            </a:r>
          </a:p>
          <a:p>
            <a:r>
              <a:rPr lang="id-ID" dirty="0" smtClean="0"/>
              <a:t>Bagaimanapun metode ini masih kontroversi</a:t>
            </a:r>
          </a:p>
          <a:p>
            <a:r>
              <a:rPr lang="id-ID" dirty="0" smtClean="0"/>
              <a:t>Ada warm glow</a:t>
            </a:r>
            <a:endParaRPr lang="id-ID"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066800"/>
          </a:xfrm>
        </p:spPr>
        <p:txBody>
          <a:bodyPr/>
          <a:lstStyle/>
          <a:p>
            <a:r>
              <a:rPr lang="id-ID" dirty="0" smtClean="0"/>
              <a:t>Persyaratan CV</a:t>
            </a:r>
            <a:endParaRPr lang="id-ID" dirty="0"/>
          </a:p>
        </p:txBody>
      </p:sp>
      <p:sp>
        <p:nvSpPr>
          <p:cNvPr id="3" name="Content Placeholder 2"/>
          <p:cNvSpPr>
            <a:spLocks noGrp="1"/>
          </p:cNvSpPr>
          <p:nvPr>
            <p:ph idx="1"/>
          </p:nvPr>
        </p:nvSpPr>
        <p:spPr/>
        <p:txBody>
          <a:bodyPr>
            <a:normAutofit fontScale="92500" lnSpcReduction="20000"/>
          </a:bodyPr>
          <a:lstStyle/>
          <a:p>
            <a:r>
              <a:rPr lang="id-ID" dirty="0" smtClean="0"/>
              <a:t>Sampling dan survey administration prosedure yang benar</a:t>
            </a:r>
          </a:p>
          <a:p>
            <a:r>
              <a:rPr lang="id-ID" dirty="0" smtClean="0"/>
              <a:t>Ada deskripsi komoditas dan pasar yang jelas</a:t>
            </a:r>
          </a:p>
          <a:p>
            <a:r>
              <a:rPr lang="id-ID" dirty="0" smtClean="0"/>
              <a:t>Untuk mendapatkan nilai harus didisain kuesioner yang mendorong responden memberikan nilai yang berarti (mis metode referendum)</a:t>
            </a:r>
          </a:p>
          <a:p>
            <a:r>
              <a:rPr lang="id-ID" dirty="0" smtClean="0"/>
              <a:t>Harus menyediakan bukti bahwa responden mengerti dan menerima skenario penilaian dan hasil tidak bias, misalnya dengan membangun pertanyaan lanjutan untuk membuktikan respon, researcher dapat mentest bias potensial untuk melihat konsistensi.</a:t>
            </a:r>
            <a:endParaRPr lang="id-ID"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066800"/>
          </a:xfrm>
        </p:spPr>
        <p:txBody>
          <a:bodyPr/>
          <a:lstStyle/>
          <a:p>
            <a:r>
              <a:rPr lang="id-ID" dirty="0" smtClean="0"/>
              <a:t>Habitat Equivalency Method</a:t>
            </a:r>
            <a:endParaRPr lang="id-ID" dirty="0"/>
          </a:p>
        </p:txBody>
      </p:sp>
      <p:sp>
        <p:nvSpPr>
          <p:cNvPr id="3" name="Content Placeholder 2"/>
          <p:cNvSpPr>
            <a:spLocks noGrp="1"/>
          </p:cNvSpPr>
          <p:nvPr>
            <p:ph idx="1"/>
          </p:nvPr>
        </p:nvSpPr>
        <p:spPr>
          <a:xfrm>
            <a:off x="457200" y="1928802"/>
            <a:ext cx="8229600" cy="4645734"/>
          </a:xfrm>
        </p:spPr>
        <p:txBody>
          <a:bodyPr/>
          <a:lstStyle/>
          <a:p>
            <a:r>
              <a:rPr lang="id-ID" dirty="0" smtClean="0"/>
              <a:t>Premis dari pendekatan ini adalah bahwa publik dapat memperoleh kompensasi untuk kehilangan jasa melalui provisi jasa tambahan dari tipe yang sama di masa yang akan datang</a:t>
            </a:r>
          </a:p>
          <a:p>
            <a:r>
              <a:rPr lang="id-ID" dirty="0" smtClean="0"/>
              <a:t>Jasa ini ditambahkan dari yang ada npada kondisi baseline</a:t>
            </a:r>
          </a:p>
          <a:p>
            <a:r>
              <a:rPr lang="id-ID" dirty="0" smtClean="0"/>
              <a:t>Misalnya publik dapat dikompensasi untuk kerusakan lahan basah melalui provisi tambahan lahan basah selama sekian tahun di masa depan.</a:t>
            </a:r>
            <a:endParaRPr lang="id-ID"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066800"/>
          </a:xfrm>
        </p:spPr>
        <p:txBody>
          <a:bodyPr/>
          <a:lstStyle/>
          <a:p>
            <a:r>
              <a:rPr lang="id-ID" dirty="0" smtClean="0"/>
              <a:t>Step Habitat Equivalency Method</a:t>
            </a:r>
            <a:endParaRPr lang="id-ID" dirty="0"/>
          </a:p>
        </p:txBody>
      </p:sp>
      <p:sp>
        <p:nvSpPr>
          <p:cNvPr id="3" name="Content Placeholder 2"/>
          <p:cNvSpPr>
            <a:spLocks noGrp="1"/>
          </p:cNvSpPr>
          <p:nvPr>
            <p:ph idx="1"/>
          </p:nvPr>
        </p:nvSpPr>
        <p:spPr>
          <a:xfrm>
            <a:off x="457200" y="1857364"/>
            <a:ext cx="8229600" cy="4717172"/>
          </a:xfrm>
        </p:spPr>
        <p:txBody>
          <a:bodyPr>
            <a:normAutofit fontScale="85000" lnSpcReduction="20000"/>
          </a:bodyPr>
          <a:lstStyle/>
          <a:p>
            <a:pPr marL="624078" indent="-514350">
              <a:buFont typeface="+mj-lt"/>
              <a:buAutoNum type="arabicPeriod"/>
            </a:pPr>
            <a:r>
              <a:rPr lang="id-ID" dirty="0" smtClean="0"/>
              <a:t>Pilih metrik pengukuran</a:t>
            </a:r>
          </a:p>
          <a:p>
            <a:pPr marL="624078" indent="-514350">
              <a:buFont typeface="+mj-lt"/>
              <a:buAutoNum type="arabicPeriod"/>
            </a:pPr>
            <a:r>
              <a:rPr lang="id-ID" dirty="0" smtClean="0"/>
              <a:t>Estimasi penurunan unit metrik setiap tahun dari sejak waktu kejadian</a:t>
            </a:r>
          </a:p>
          <a:p>
            <a:pPr marL="624078" indent="-514350">
              <a:buFont typeface="+mj-lt"/>
              <a:buAutoNum type="arabicPeriod"/>
            </a:pPr>
            <a:r>
              <a:rPr lang="id-ID" dirty="0" smtClean="0"/>
              <a:t>Kalkulasikan nilai present value dari nilai kompensasinya</a:t>
            </a:r>
          </a:p>
          <a:p>
            <a:pPr marL="624078" indent="-514350">
              <a:buFont typeface="+mj-lt"/>
              <a:buAutoNum type="arabicPeriod"/>
            </a:pPr>
            <a:r>
              <a:rPr lang="id-ID" dirty="0" smtClean="0"/>
              <a:t>Tentukan periode dimana SDAL kompensasi dapat disediakan (misalnya 5 tahun dan ditingkatkan jadi 20 tahun)</a:t>
            </a:r>
          </a:p>
          <a:p>
            <a:pPr marL="624078" indent="-514350">
              <a:buFont typeface="+mj-lt"/>
              <a:buAutoNum type="arabicPeriod"/>
            </a:pPr>
            <a:r>
              <a:rPr lang="id-ID" dirty="0" smtClean="0"/>
              <a:t>Kalkulasikan jumlah tambahan SDAL yang disediakan tiap tahun dari periode kompensasi untuk mendapatkan nilai present value ekivalen pada yang dihitung pada step 3</a:t>
            </a:r>
          </a:p>
          <a:p>
            <a:pPr marL="624078" indent="-514350">
              <a:buFont typeface="+mj-lt"/>
              <a:buAutoNum type="arabicPeriod"/>
            </a:pPr>
            <a:r>
              <a:rPr lang="id-ID" dirty="0" smtClean="0"/>
              <a:t>Hitung biaya akibat penggantian SDAL. Kalkulasikan ini dapat didasarkan pada biaya penggantian paling efektif dari pilihan yang ada.</a:t>
            </a:r>
            <a:endParaRPr lang="id-ID"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00298" y="2967335"/>
            <a:ext cx="4697120" cy="923330"/>
          </a:xfrm>
          <a:prstGeom prst="rect">
            <a:avLst/>
          </a:prstGeom>
          <a:noFill/>
        </p:spPr>
        <p:txBody>
          <a:bodyPr wrap="none" lIns="91440" tIns="45720" rIns="91440" bIns="45720">
            <a:spAutoFit/>
          </a:bodyPr>
          <a:lstStyle/>
          <a:p>
            <a:pPr algn="ctr"/>
            <a:r>
              <a:rPr lang="id-ID"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Terimakasih</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1066800"/>
          </a:xfrm>
        </p:spPr>
        <p:txBody>
          <a:bodyPr>
            <a:normAutofit fontScale="90000"/>
          </a:bodyPr>
          <a:lstStyle/>
          <a:p>
            <a:r>
              <a:rPr lang="id-ID" dirty="0" smtClean="0"/>
              <a:t>Added or Averted Cost Method</a:t>
            </a:r>
            <a:br>
              <a:rPr lang="id-ID" dirty="0" smtClean="0"/>
            </a:br>
            <a:r>
              <a:rPr lang="id-ID" dirty="0" smtClean="0"/>
              <a:t>(Metode Biaya Tambahan)</a:t>
            </a:r>
            <a:endParaRPr lang="id-ID" dirty="0"/>
          </a:p>
        </p:txBody>
      </p:sp>
      <p:sp>
        <p:nvSpPr>
          <p:cNvPr id="3" name="Content Placeholder 2"/>
          <p:cNvSpPr>
            <a:spLocks noGrp="1"/>
          </p:cNvSpPr>
          <p:nvPr>
            <p:ph idx="1"/>
          </p:nvPr>
        </p:nvSpPr>
        <p:spPr>
          <a:xfrm>
            <a:off x="457200" y="1928802"/>
            <a:ext cx="8229600" cy="4645734"/>
          </a:xfrm>
        </p:spPr>
        <p:txBody>
          <a:bodyPr>
            <a:normAutofit fontScale="85000" lnSpcReduction="20000"/>
          </a:bodyPr>
          <a:lstStyle/>
          <a:p>
            <a:r>
              <a:rPr lang="id-ID" dirty="0" smtClean="0"/>
              <a:t>Kerusakan dapat menyebabkan penambahan biaya dari pemanfaatan SDAL yang terkena dampak kerusakan</a:t>
            </a:r>
          </a:p>
          <a:p>
            <a:r>
              <a:rPr lang="id-ID" dirty="0" smtClean="0"/>
              <a:t>Penambahan biaya ini merepresentasikan pengukuran kehilangan</a:t>
            </a:r>
          </a:p>
          <a:p>
            <a:r>
              <a:rPr lang="id-ID" dirty="0" smtClean="0"/>
              <a:t>Exp: pencemaran minyak dapat menyebabkan penutupan sementara pelabuhan atau jalur transportasi untuk pelayaran komersial karena akan dibersihkan. Dalam kasus ini penambahan biaya transportasi laut karena adanya delay shipping digunakan untuk pengukurtan economi damage</a:t>
            </a:r>
          </a:p>
          <a:p>
            <a:r>
              <a:rPr lang="id-ID" dirty="0" smtClean="0"/>
              <a:t>Data yang digunakan biaya aktivitas yang terganggu sebelum dan sesudah injury</a:t>
            </a:r>
          </a:p>
          <a:p>
            <a:r>
              <a:rPr lang="id-ID" dirty="0" smtClean="0"/>
              <a:t>Jika data tidak ada dapat digunakan estimasi umum dari biaya setiap satuan waktu operasional kapal komersial.</a:t>
            </a:r>
            <a:endParaRPr lang="id-ID"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066800"/>
          </a:xfrm>
        </p:spPr>
        <p:txBody>
          <a:bodyPr>
            <a:normAutofit fontScale="90000"/>
          </a:bodyPr>
          <a:lstStyle/>
          <a:p>
            <a:r>
              <a:rPr lang="id-ID" dirty="0" smtClean="0"/>
              <a:t>Added or Averted Cost Method</a:t>
            </a:r>
            <a:br>
              <a:rPr lang="id-ID" dirty="0" smtClean="0"/>
            </a:br>
            <a:r>
              <a:rPr lang="id-ID" dirty="0" smtClean="0"/>
              <a:t>(Metode Biaya Tambahan)</a:t>
            </a:r>
            <a:endParaRPr lang="id-ID" dirty="0"/>
          </a:p>
        </p:txBody>
      </p:sp>
      <p:sp>
        <p:nvSpPr>
          <p:cNvPr id="3" name="Content Placeholder 2"/>
          <p:cNvSpPr>
            <a:spLocks noGrp="1"/>
          </p:cNvSpPr>
          <p:nvPr>
            <p:ph idx="1"/>
          </p:nvPr>
        </p:nvSpPr>
        <p:spPr>
          <a:xfrm>
            <a:off x="457200" y="2000240"/>
            <a:ext cx="8229600" cy="4574296"/>
          </a:xfrm>
        </p:spPr>
        <p:txBody>
          <a:bodyPr/>
          <a:lstStyle/>
          <a:p>
            <a:r>
              <a:rPr lang="id-ID" dirty="0" smtClean="0"/>
              <a:t>Exp: air bawah tanah yang terkontaminasi dapat dilihat dari biaya air bersih dan air botolan, yang digunakan untuk melihat perubahan demand dari air keran ke air botol, untuk dilihat CS, misalnya nilainya 200000/household/bulan. jika jumlah household yang terdampak 2000, dan bulan lamanya dampak 10 bulan maka kompensasinya adalah sebesar: Rp. 4 Milyar.</a:t>
            </a:r>
            <a:endParaRPr lang="id-ID"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1066800"/>
          </a:xfrm>
        </p:spPr>
        <p:txBody>
          <a:bodyPr/>
          <a:lstStyle/>
          <a:p>
            <a:r>
              <a:rPr lang="id-ID" dirty="0" smtClean="0"/>
              <a:t>Revealed Preference Model</a:t>
            </a:r>
            <a:endParaRPr lang="id-ID" dirty="0"/>
          </a:p>
        </p:txBody>
      </p:sp>
      <p:sp>
        <p:nvSpPr>
          <p:cNvPr id="3" name="Content Placeholder 2"/>
          <p:cNvSpPr>
            <a:spLocks noGrp="1"/>
          </p:cNvSpPr>
          <p:nvPr>
            <p:ph idx="1"/>
          </p:nvPr>
        </p:nvSpPr>
        <p:spPr>
          <a:xfrm>
            <a:off x="457200" y="1857364"/>
            <a:ext cx="8229600" cy="4717172"/>
          </a:xfrm>
        </p:spPr>
        <p:txBody>
          <a:bodyPr>
            <a:normAutofit fontScale="92500" lnSpcReduction="20000"/>
          </a:bodyPr>
          <a:lstStyle/>
          <a:p>
            <a:r>
              <a:rPr lang="id-ID" dirty="0" smtClean="0"/>
              <a:t>Merupakan metode indirect yang berdasarkan asumsi bahwa nilai kompensasi dapat diestimasi berdasarkan observasi yang hati-hati berdasarkan perilaku individu dalam responsnya terhadap kejadian kerusakan SDAL</a:t>
            </a:r>
          </a:p>
          <a:p>
            <a:r>
              <a:rPr lang="id-ID" dirty="0" smtClean="0"/>
              <a:t>Exp: dalam kondisi kerusakan SDAL pantai, maka kunjungan akan menurun pada lokasi itu dan meningkat pada lokasi lainnya. Tambahan biaya dari pengguna pantai untuk mencapai lokasi pengganti digunakan sebagai pengukuran kerusakan.</a:t>
            </a:r>
          </a:p>
          <a:p>
            <a:r>
              <a:rPr lang="id-ID" dirty="0" smtClean="0"/>
              <a:t>Contoh model ini seperti: travel cost models, Hedonic Property Valuation Models, dll</a:t>
            </a:r>
            <a:endParaRPr lang="id-ID"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1066800"/>
          </a:xfrm>
        </p:spPr>
        <p:txBody>
          <a:bodyPr/>
          <a:lstStyle/>
          <a:p>
            <a:r>
              <a:rPr lang="id-ID" dirty="0" smtClean="0"/>
              <a:t>Travel Cost Models</a:t>
            </a:r>
            <a:endParaRPr lang="id-ID" dirty="0"/>
          </a:p>
        </p:txBody>
      </p:sp>
      <p:sp>
        <p:nvSpPr>
          <p:cNvPr id="3" name="Content Placeholder 2"/>
          <p:cNvSpPr>
            <a:spLocks noGrp="1"/>
          </p:cNvSpPr>
          <p:nvPr>
            <p:ph idx="1"/>
          </p:nvPr>
        </p:nvSpPr>
        <p:spPr>
          <a:xfrm>
            <a:off x="457200" y="1714488"/>
            <a:ext cx="8229600" cy="4860048"/>
          </a:xfrm>
        </p:spPr>
        <p:txBody>
          <a:bodyPr>
            <a:normAutofit fontScale="92500" lnSpcReduction="10000"/>
          </a:bodyPr>
          <a:lstStyle/>
          <a:p>
            <a:r>
              <a:rPr lang="id-ID" dirty="0" smtClean="0"/>
              <a:t>Merupakan alat analisis yang biasa digunakan untuk menilai akses rekreasi, juga nilai perubahan kualitas karakteristik dari rekreasi</a:t>
            </a:r>
          </a:p>
          <a:p>
            <a:r>
              <a:rPr lang="id-ID" dirty="0" smtClean="0"/>
              <a:t>Dasar TCM untuk single site berdasarkan konsep bahwa nilai lokasi rekreasi dapat diestimasi dengan menganalisis biaya travel dan waktu yang dikeluarkan individu untuk mengunjungi lokasi yang sama atau alternatif lokasi.</a:t>
            </a:r>
          </a:p>
          <a:p>
            <a:r>
              <a:rPr lang="id-ID" dirty="0" smtClean="0"/>
              <a:t>Dalam kondisi adanya kerusakan SDAL di lokasi rekreasi, akan merubah WTP untuk lokasi (atau keinginan untuk membayar) biaya travel dan waktu untuk akses lokasi/lokasi substitute.</a:t>
            </a:r>
            <a:endParaRPr lang="id-ID"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066800"/>
          </a:xfrm>
        </p:spPr>
        <p:txBody>
          <a:bodyPr/>
          <a:lstStyle/>
          <a:p>
            <a:r>
              <a:rPr lang="id-ID" dirty="0" smtClean="0"/>
              <a:t>Property Valuation Models</a:t>
            </a:r>
            <a:endParaRPr lang="id-ID" dirty="0"/>
          </a:p>
        </p:txBody>
      </p:sp>
      <p:sp>
        <p:nvSpPr>
          <p:cNvPr id="3" name="Content Placeholder 2"/>
          <p:cNvSpPr>
            <a:spLocks noGrp="1"/>
          </p:cNvSpPr>
          <p:nvPr>
            <p:ph idx="1"/>
          </p:nvPr>
        </p:nvSpPr>
        <p:spPr/>
        <p:txBody>
          <a:bodyPr/>
          <a:lstStyle/>
          <a:p>
            <a:r>
              <a:rPr lang="id-ID" dirty="0" smtClean="0"/>
              <a:t>Menganalisis bagaimana proximity berbagai amenities SDAL, misal: pantai untuk berjemur, dan disamenities: mis: pencemaran air, mempengaruhi individual WTP pada property</a:t>
            </a:r>
          </a:p>
          <a:p>
            <a:r>
              <a:rPr lang="id-ID" dirty="0" smtClean="0"/>
              <a:t>Ada dua jenis model utama: hedonic property valuation approach dan repeat sales approach</a:t>
            </a:r>
            <a:endParaRPr lang="id-ID"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1066800"/>
          </a:xfrm>
        </p:spPr>
        <p:txBody>
          <a:bodyPr/>
          <a:lstStyle/>
          <a:p>
            <a:r>
              <a:rPr lang="id-ID" dirty="0" smtClean="0"/>
              <a:t>Property Valuation Models</a:t>
            </a:r>
            <a:endParaRPr lang="id-ID" dirty="0"/>
          </a:p>
        </p:txBody>
      </p:sp>
      <p:sp>
        <p:nvSpPr>
          <p:cNvPr id="3" name="Content Placeholder 2"/>
          <p:cNvSpPr>
            <a:spLocks noGrp="1"/>
          </p:cNvSpPr>
          <p:nvPr>
            <p:ph idx="1"/>
          </p:nvPr>
        </p:nvSpPr>
        <p:spPr/>
        <p:txBody>
          <a:bodyPr>
            <a:normAutofit fontScale="92500" lnSpcReduction="10000"/>
          </a:bodyPr>
          <a:lstStyle/>
          <a:p>
            <a:r>
              <a:rPr lang="id-ID" dirty="0" smtClean="0"/>
              <a:t>Hedonic property valuation meliputi pemanfaatan data cross section dari karakteristik rumah untuk setiap rumah pada suatu given area disuatu waktu (mis, data ukuran, jumlah kamar, adanya landfill kota, dll), analisis regresi digunakan untuk menentukan kontribusi setiap faktor pada harga jual.</a:t>
            </a:r>
          </a:p>
          <a:p>
            <a:r>
              <a:rPr lang="id-ID" dirty="0" smtClean="0"/>
              <a:t>Repeated sale analysis atau panel data analysis menekankan pada laju relatif dari perubahan harga rumah antara yang terkena dampak dan kontrol area.</a:t>
            </a:r>
            <a:endParaRPr lang="id-ID"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1066800"/>
          </a:xfrm>
        </p:spPr>
        <p:txBody>
          <a:bodyPr>
            <a:normAutofit fontScale="90000"/>
          </a:bodyPr>
          <a:lstStyle/>
          <a:p>
            <a:r>
              <a:rPr lang="id-ID" dirty="0" smtClean="0"/>
              <a:t>Kelemahan Model Hedonic dan Repeat Sale Models</a:t>
            </a:r>
            <a:endParaRPr lang="id-ID" dirty="0"/>
          </a:p>
        </p:txBody>
      </p:sp>
      <p:sp>
        <p:nvSpPr>
          <p:cNvPr id="3" name="Content Placeholder 2"/>
          <p:cNvSpPr>
            <a:spLocks noGrp="1"/>
          </p:cNvSpPr>
          <p:nvPr>
            <p:ph idx="1"/>
          </p:nvPr>
        </p:nvSpPr>
        <p:spPr>
          <a:xfrm>
            <a:off x="457200" y="1857364"/>
            <a:ext cx="8229600" cy="4717172"/>
          </a:xfrm>
        </p:spPr>
        <p:txBody>
          <a:bodyPr/>
          <a:lstStyle/>
          <a:p>
            <a:r>
              <a:rPr lang="id-ID" dirty="0" smtClean="0"/>
              <a:t>Memerlukan relatif jumlah besar data detail</a:t>
            </a:r>
          </a:p>
          <a:p>
            <a:r>
              <a:rPr lang="id-ID" dirty="0" smtClean="0"/>
              <a:t>Ada banyak faktor yang mempengaruhi nilai rumah, sulit memisahkan pengaruh berbagai faktor ini.</a:t>
            </a:r>
          </a:p>
          <a:p>
            <a:r>
              <a:rPr lang="id-ID" dirty="0" smtClean="0"/>
              <a:t>Kemampuan hedonic dan repeat sale model mendeteksi perubahan kecil pada atribut sumberdaya terbatas karena besarnya faktor yang menentukan nilai pasar.</a:t>
            </a:r>
            <a:endParaRPr lang="id-ID"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1066800"/>
          </a:xfrm>
        </p:spPr>
        <p:txBody>
          <a:bodyPr/>
          <a:lstStyle/>
          <a:p>
            <a:r>
              <a:rPr lang="id-ID" dirty="0" smtClean="0"/>
              <a:t>Factor Income Method</a:t>
            </a:r>
            <a:endParaRPr lang="id-ID" dirty="0"/>
          </a:p>
        </p:txBody>
      </p:sp>
      <p:sp>
        <p:nvSpPr>
          <p:cNvPr id="3" name="Content Placeholder 2"/>
          <p:cNvSpPr>
            <a:spLocks noGrp="1"/>
          </p:cNvSpPr>
          <p:nvPr>
            <p:ph idx="1"/>
          </p:nvPr>
        </p:nvSpPr>
        <p:spPr>
          <a:xfrm>
            <a:off x="457200" y="1714488"/>
            <a:ext cx="8229600" cy="4860048"/>
          </a:xfrm>
        </p:spPr>
        <p:txBody>
          <a:bodyPr>
            <a:normAutofit fontScale="92500" lnSpcReduction="20000"/>
          </a:bodyPr>
          <a:lstStyle/>
          <a:p>
            <a:r>
              <a:rPr lang="id-ID" dirty="0" smtClean="0"/>
              <a:t>Dalam metode ini services yang disediakan dalam kondisi SDAL rusak dilihat dari input dari produksi jasa atau komoditas yang dijual di pasar.</a:t>
            </a:r>
          </a:p>
          <a:p>
            <a:r>
              <a:rPr lang="id-ID" dirty="0" smtClean="0"/>
              <a:t>Metode ini berdasarkan pada konsep ekonomi fungsi produksi, yaitu input seperti SDA digunakan untuk memproduksi barang dan jasa yang dijual di pasar.</a:t>
            </a:r>
          </a:p>
          <a:p>
            <a:r>
              <a:rPr lang="id-ID" dirty="0" smtClean="0"/>
              <a:t>Exp: penurunan jumlah spesies bawah  perairan akan meningkatkan biaya untuk memperoleh spesies ikan ekonomis penting, akibatnya rente ekonomi produser dapat berkurang dan hilang.</a:t>
            </a:r>
          </a:p>
          <a:p>
            <a:r>
              <a:rPr lang="id-ID" dirty="0" smtClean="0"/>
              <a:t>Perubahan rente ekonomi dievaluasi dengan menghitung perubahan surplus pada final product atau pasar input.</a:t>
            </a:r>
            <a:endParaRPr lang="id-ID"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138</TotalTime>
  <Words>997</Words>
  <Application>Microsoft Office PowerPoint</Application>
  <PresentationFormat>On-screen Show (4:3)</PresentationFormat>
  <Paragraphs>69</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Urban</vt:lpstr>
      <vt:lpstr>Metode untuk Menentukan Nilai Kompensasi</vt:lpstr>
      <vt:lpstr>Added or Averted Cost Method (Metode Biaya Tambahan)</vt:lpstr>
      <vt:lpstr>Added or Averted Cost Method (Metode Biaya Tambahan)</vt:lpstr>
      <vt:lpstr>Revealed Preference Model</vt:lpstr>
      <vt:lpstr>Travel Cost Models</vt:lpstr>
      <vt:lpstr>Property Valuation Models</vt:lpstr>
      <vt:lpstr>Property Valuation Models</vt:lpstr>
      <vt:lpstr>Kelemahan Model Hedonic dan Repeat Sale Models</vt:lpstr>
      <vt:lpstr>Factor Income Method</vt:lpstr>
      <vt:lpstr>Factor Income Method</vt:lpstr>
      <vt:lpstr>Contingent Valuation Method</vt:lpstr>
      <vt:lpstr>Step Studi CV</vt:lpstr>
      <vt:lpstr>Kelebihan dan Kekurangan CV</vt:lpstr>
      <vt:lpstr>Persyaratan CV</vt:lpstr>
      <vt:lpstr>Habitat Equivalency Method</vt:lpstr>
      <vt:lpstr>Step Habitat Equivalency Method</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Metode untuk Menentukan Nilai Kompensasi</dc:title>
  <dc:creator>User</dc:creator>
  <cp:lastModifiedBy>User</cp:lastModifiedBy>
  <cp:revision>6</cp:revision>
  <dcterms:created xsi:type="dcterms:W3CDTF">2011-11-21T15:57:11Z</dcterms:created>
  <dcterms:modified xsi:type="dcterms:W3CDTF">2011-11-22T01:32:27Z</dcterms:modified>
</cp:coreProperties>
</file>